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Lst>
  <p:notesMasterIdLst>
    <p:notesMasterId r:id="rId10"/>
  </p:notesMasterIdLst>
  <p:sldSz cx="14630400" cy="8229600"/>
  <p:notesSz cx="8229600" cy="14630400"/>
  <p:embeddedFontLst>
    <p:embeddedFont>
      <p:font typeface="Barlow"/>
      <p:regular r:id="rId15"/>
    </p:embeddedFont>
    <p:embeddedFont>
      <p:font typeface="Barlow"/>
      <p:regular r:id="rId16"/>
    </p:embeddedFont>
    <p:embeddedFont>
      <p:font typeface="Barlow"/>
      <p:regular r:id="rId17"/>
    </p:embeddedFont>
    <p:embeddedFont>
      <p:font typeface="Barlow"/>
      <p:regular r:id="rId18"/>
    </p:embeddedFont>
    <p:embeddedFont>
      <p:font typeface="Montserrat"/>
      <p:regular r:id="rId19"/>
    </p:embeddedFont>
    <p:embeddedFont>
      <p:font typeface="Montserrat"/>
      <p:regular r:id="rId20"/>
    </p:embeddedFont>
    <p:embeddedFont>
      <p:font typeface="Montserrat"/>
      <p:regular r:id="rId21"/>
    </p:embeddedFont>
    <p:embeddedFont>
      <p:font typeface="Montserrat"/>
      <p:regular r:id="rId22"/>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notesMaster" Target="notesMasters/notesMaster1.xml"/><Relationship Id="rId11" Type="http://schemas.openxmlformats.org/officeDocument/2006/relationships/presProps" Target="presProps.xml"/><Relationship Id="rId12" Type="http://schemas.openxmlformats.org/officeDocument/2006/relationships/viewProps" Target="viewProps.xml"/><Relationship Id="rId13" Type="http://schemas.openxmlformats.org/officeDocument/2006/relationships/theme" Target="theme/theme1.xml"/><Relationship Id="rId14" Type="http://schemas.openxmlformats.org/officeDocument/2006/relationships/tableStyles" Target="tableStyles.xml"/><Relationship Id="rId15" Type="http://schemas.openxmlformats.org/officeDocument/2006/relationships/font" Target="fonts/font1.fntdata"/><Relationship Id="rId16" Type="http://schemas.openxmlformats.org/officeDocument/2006/relationships/font" Target="fonts/font2.fntdata"/><Relationship Id="rId17" Type="http://schemas.openxmlformats.org/officeDocument/2006/relationships/font" Target="fonts/font3.fntdata"/><Relationship Id="rId18" Type="http://schemas.openxmlformats.org/officeDocument/2006/relationships/font" Target="fonts/font4.fntdata"/><Relationship Id="rId19" Type="http://schemas.openxmlformats.org/officeDocument/2006/relationships/font" Target="fonts/font5.fntdata"/><Relationship Id="rId20" Type="http://schemas.openxmlformats.org/officeDocument/2006/relationships/font" Target="fonts/font6.fntdata"/><Relationship Id="rId21" Type="http://schemas.openxmlformats.org/officeDocument/2006/relationships/font" Target="fonts/font7.fntdata"/><Relationship Id="rId22"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2-1.png"/><Relationship Id="rId2" Type="http://schemas.openxmlformats.org/officeDocument/2006/relationships/image" Target="../media/image-1002-2.pn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3-1.png"/><Relationship Id="rId2" Type="http://schemas.openxmlformats.org/officeDocument/2006/relationships/image" Target="../media/image-1003-2.pn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4-1.png"/><Relationship Id="rId2" Type="http://schemas.openxmlformats.org/officeDocument/2006/relationships/image" Target="../media/image-1004-2.png"/><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5-1.png"/><Relationship Id="rId2" Type="http://schemas.openxmlformats.org/officeDocument/2006/relationships/image" Target="../media/image-1005-2.pn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6-1.png"/><Relationship Id="rId2" Type="http://schemas.openxmlformats.org/officeDocument/2006/relationships/image" Target="../media/image-1006-2.pn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7-1.png"/><Relationship Id="rId2" Type="http://schemas.openxmlformats.org/officeDocument/2006/relationships/image" Target="../media/image-1007-2.png"/><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8-1.png"/><Relationship Id="rId2" Type="http://schemas.openxmlformats.org/officeDocument/2006/relationships/image" Target="../media/image-1008-2.png"/><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9-1.png"/><Relationship Id="rId2" Type="http://schemas.openxmlformats.org/officeDocument/2006/relationships/image" Target="../media/image-1009-2.pn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slideLayout" Target="../slideLayouts/slideLayout2.xml"/><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4.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4" Type="http://schemas.openxmlformats.org/officeDocument/2006/relationships/slideLayout" Target="../slideLayouts/slideLayout5.xml"/><Relationship Id="rId5"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slideLayout" Target="../slideLayouts/slideLayout6.xml"/><Relationship Id="rId5"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7.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slideLayout" Target="../slideLayouts/slideLayout8.xml"/><Relationship Id="rId5"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9.xml"/><Relationship Id="rId3"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864037" y="1182529"/>
            <a:ext cx="7415927" cy="1624251"/>
          </a:xfrm>
          <a:prstGeom prst="rect">
            <a:avLst/>
          </a:prstGeom>
          <a:noFill/>
          <a:ln/>
        </p:spPr>
        <p:txBody>
          <a:bodyPr wrap="square" lIns="0" tIns="0" rIns="0" bIns="0" rtlCol="0" anchor="t"/>
          <a:lstStyle/>
          <a:p>
            <a:pPr indent="0" marL="0">
              <a:lnSpc>
                <a:spcPts val="6350"/>
              </a:lnSpc>
              <a:buNone/>
            </a:pPr>
            <a:r>
              <a:rPr lang="en-US" sz="5100" b="1" dirty="0">
                <a:solidFill>
                  <a:srgbClr val="7068F4"/>
                </a:solidFill>
                <a:latin typeface="Barlow Bold" pitchFamily="34" charset="0"/>
                <a:ea typeface="Barlow Bold" pitchFamily="34" charset="-122"/>
                <a:cs typeface="Barlow Bold" pitchFamily="34" charset="-120"/>
              </a:rPr>
              <a:t>A Importância dos Testes de Software</a:t>
            </a:r>
            <a:endParaRPr lang="en-US" sz="5100" dirty="0"/>
          </a:p>
        </p:txBody>
      </p:sp>
      <p:sp>
        <p:nvSpPr>
          <p:cNvPr id="4" name="Text 1"/>
          <p:cNvSpPr/>
          <p:nvPr/>
        </p:nvSpPr>
        <p:spPr>
          <a:xfrm>
            <a:off x="864037" y="3177064"/>
            <a:ext cx="7415927" cy="3160395"/>
          </a:xfrm>
          <a:prstGeom prst="rect">
            <a:avLst/>
          </a:prstGeom>
          <a:noFill/>
          <a:ln/>
        </p:spPr>
        <p:txBody>
          <a:bodyPr wrap="square" lIns="0" tIns="0" rIns="0" bIns="0" rtlCol="0" anchor="t"/>
          <a:lstStyle/>
          <a:p>
            <a:pPr indent="0" marL="0">
              <a:lnSpc>
                <a:spcPts val="3100"/>
              </a:lnSpc>
              <a:buNone/>
            </a:pPr>
            <a:r>
              <a:rPr lang="en-US" sz="1900" dirty="0">
                <a:solidFill>
                  <a:srgbClr val="272525"/>
                </a:solidFill>
                <a:latin typeface="Montserrat" pitchFamily="34" charset="0"/>
                <a:ea typeface="Montserrat" pitchFamily="34" charset="-122"/>
                <a:cs typeface="Montserrat" pitchFamily="34" charset="-120"/>
              </a:rPr>
              <a:t>Testar um software antes de enviá-lo para produção é uma etapa fundamental no ciclo de desenvolvimento de sistemas. A importância dessa fase vai muito além de simplesmente garantir que o código funcione. Ela é essencial para assegurar que o produto final atenda às expectativas dos usuários, seja seguro, confiável e livre de falhas que possam prejudicar a experiência do usuário ou comprometer a integridade do sistema.</a:t>
            </a:r>
            <a:endParaRPr lang="en-US" sz="1900" dirty="0"/>
          </a:p>
        </p:txBody>
      </p:sp>
      <p:sp>
        <p:nvSpPr>
          <p:cNvPr id="5" name="Shape 2"/>
          <p:cNvSpPr/>
          <p:nvPr/>
        </p:nvSpPr>
        <p:spPr>
          <a:xfrm>
            <a:off x="864037" y="6633567"/>
            <a:ext cx="394930" cy="394930"/>
          </a:xfrm>
          <a:prstGeom prst="roundRect">
            <a:avLst>
              <a:gd name="adj" fmla="val 23151155"/>
            </a:avLst>
          </a:prstGeom>
          <a:noFill/>
          <a:ln w="7620">
            <a:solidFill>
              <a:srgbClr val="FFFFFF"/>
            </a:solidFill>
            <a:prstDash val="solid"/>
          </a:ln>
        </p:spPr>
      </p:sp>
      <p:pic>
        <p:nvPicPr>
          <p:cNvPr id="6" name="Image 1" descr="preencoded.png">    </p:cNvPr>
          <p:cNvPicPr>
            <a:picLocks noChangeAspect="1"/>
          </p:cNvPicPr>
          <p:nvPr/>
        </p:nvPicPr>
        <p:blipFill>
          <a:blip r:embed="rId2"/>
          <a:stretch>
            <a:fillRect/>
          </a:stretch>
        </p:blipFill>
        <p:spPr>
          <a:xfrm>
            <a:off x="871657" y="6641187"/>
            <a:ext cx="379690" cy="379690"/>
          </a:xfrm>
          <a:prstGeom prst="rect">
            <a:avLst/>
          </a:prstGeom>
        </p:spPr>
      </p:pic>
      <p:sp>
        <p:nvSpPr>
          <p:cNvPr id="7" name="Text 3"/>
          <p:cNvSpPr/>
          <p:nvPr/>
        </p:nvSpPr>
        <p:spPr>
          <a:xfrm>
            <a:off x="1382316" y="6615113"/>
            <a:ext cx="2973467" cy="431959"/>
          </a:xfrm>
          <a:prstGeom prst="rect">
            <a:avLst/>
          </a:prstGeom>
          <a:noFill/>
          <a:ln/>
        </p:spPr>
        <p:txBody>
          <a:bodyPr wrap="none" lIns="0" tIns="0" rIns="0" bIns="0" rtlCol="0" anchor="t"/>
          <a:lstStyle/>
          <a:p>
            <a:pPr algn="l" indent="0" marL="0">
              <a:lnSpc>
                <a:spcPts val="3400"/>
              </a:lnSpc>
              <a:buNone/>
            </a:pPr>
            <a:r>
              <a:rPr lang="en-US" sz="2400" b="1" dirty="0">
                <a:solidFill>
                  <a:srgbClr val="272525"/>
                </a:solidFill>
                <a:latin typeface="Montserrat Bold" pitchFamily="34" charset="0"/>
                <a:ea typeface="Montserrat Bold" pitchFamily="34" charset="-122"/>
                <a:cs typeface="Montserrat Bold" pitchFamily="34" charset="-120"/>
              </a:rPr>
              <a:t>por maryana mary</a:t>
            </a:r>
            <a:endParaRPr lang="en-US" sz="24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864037" y="1128593"/>
            <a:ext cx="9182814" cy="812125"/>
          </a:xfrm>
          <a:prstGeom prst="rect">
            <a:avLst/>
          </a:prstGeom>
          <a:noFill/>
          <a:ln/>
        </p:spPr>
        <p:txBody>
          <a:bodyPr wrap="none" lIns="0" tIns="0" rIns="0" bIns="0" rtlCol="0" anchor="t"/>
          <a:lstStyle/>
          <a:p>
            <a:pPr indent="0" marL="0">
              <a:lnSpc>
                <a:spcPts val="6350"/>
              </a:lnSpc>
              <a:buNone/>
            </a:pPr>
            <a:r>
              <a:rPr lang="en-US" sz="5100" b="1" dirty="0">
                <a:solidFill>
                  <a:srgbClr val="7068F4"/>
                </a:solidFill>
                <a:latin typeface="Barlow Bold" pitchFamily="34" charset="0"/>
                <a:ea typeface="Barlow Bold" pitchFamily="34" charset="-122"/>
                <a:cs typeface="Barlow Bold" pitchFamily="34" charset="-120"/>
              </a:rPr>
              <a:t>Identificando e Corrigindo Erros</a:t>
            </a:r>
            <a:endParaRPr lang="en-US" sz="5100" dirty="0"/>
          </a:p>
        </p:txBody>
      </p:sp>
      <p:sp>
        <p:nvSpPr>
          <p:cNvPr id="3" name="Text 1"/>
          <p:cNvSpPr/>
          <p:nvPr/>
        </p:nvSpPr>
        <p:spPr>
          <a:xfrm>
            <a:off x="864037" y="2533174"/>
            <a:ext cx="6150054" cy="4345543"/>
          </a:xfrm>
          <a:prstGeom prst="rect">
            <a:avLst/>
          </a:prstGeom>
          <a:noFill/>
          <a:ln/>
        </p:spPr>
        <p:txBody>
          <a:bodyPr wrap="square" lIns="0" tIns="0" rIns="0" bIns="0" rtlCol="0" anchor="t"/>
          <a:lstStyle/>
          <a:p>
            <a:pPr indent="0" marL="0">
              <a:lnSpc>
                <a:spcPts val="3100"/>
              </a:lnSpc>
              <a:buNone/>
            </a:pPr>
            <a:r>
              <a:rPr lang="en-US" sz="1900" dirty="0">
                <a:solidFill>
                  <a:srgbClr val="272525"/>
                </a:solidFill>
                <a:latin typeface="Montserrat" pitchFamily="34" charset="0"/>
                <a:ea typeface="Montserrat" pitchFamily="34" charset="-122"/>
                <a:cs typeface="Montserrat" pitchFamily="34" charset="-120"/>
              </a:rPr>
              <a:t>Os testes permitem identificar e corrigir erros ou defeitos que podem ter sido introduzidos durante o desenvolvimento. Mesmo que o código pareça estar funcionando corretamente em um ambiente de desenvolvimento, muitos problemas só se tornam evidentes em situações de uso real, com cargas de dados, interações ou configurações específicas. Por meio de testes automatizados ou manuais, é possível simular esses cenários e garantir que o software esteja robusto.</a:t>
            </a:r>
            <a:endParaRPr lang="en-US" sz="1900" dirty="0"/>
          </a:p>
        </p:txBody>
      </p:sp>
      <p:pic>
        <p:nvPicPr>
          <p:cNvPr id="4" name="Image 0" descr="preencoded.png">    </p:cNvPr>
          <p:cNvPicPr>
            <a:picLocks noChangeAspect="1"/>
          </p:cNvPicPr>
          <p:nvPr/>
        </p:nvPicPr>
        <p:blipFill>
          <a:blip r:embed="rId1"/>
          <a:stretch>
            <a:fillRect/>
          </a:stretch>
        </p:blipFill>
        <p:spPr>
          <a:xfrm>
            <a:off x="7623929" y="2588657"/>
            <a:ext cx="6150054" cy="4207907"/>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803077" y="630912"/>
            <a:ext cx="7537847" cy="1509713"/>
          </a:xfrm>
          <a:prstGeom prst="rect">
            <a:avLst/>
          </a:prstGeom>
          <a:noFill/>
          <a:ln/>
        </p:spPr>
        <p:txBody>
          <a:bodyPr wrap="square" lIns="0" tIns="0" rIns="0" bIns="0" rtlCol="0" anchor="t"/>
          <a:lstStyle/>
          <a:p>
            <a:pPr indent="0" marL="0">
              <a:lnSpc>
                <a:spcPts val="5900"/>
              </a:lnSpc>
              <a:buNone/>
            </a:pPr>
            <a:r>
              <a:rPr lang="en-US" sz="4750" b="1" dirty="0">
                <a:solidFill>
                  <a:srgbClr val="7068F4"/>
                </a:solidFill>
                <a:latin typeface="Barlow Bold" pitchFamily="34" charset="0"/>
                <a:ea typeface="Barlow Bold" pitchFamily="34" charset="-122"/>
                <a:cs typeface="Barlow Bold" pitchFamily="34" charset="-120"/>
              </a:rPr>
              <a:t>Prevenindo Falhas em Produção</a:t>
            </a:r>
            <a:endParaRPr lang="en-US" sz="4750" dirty="0"/>
          </a:p>
        </p:txBody>
      </p:sp>
      <p:sp>
        <p:nvSpPr>
          <p:cNvPr id="4" name="Shape 1"/>
          <p:cNvSpPr/>
          <p:nvPr/>
        </p:nvSpPr>
        <p:spPr>
          <a:xfrm>
            <a:off x="803077" y="2484715"/>
            <a:ext cx="7537847" cy="2442210"/>
          </a:xfrm>
          <a:prstGeom prst="roundRect">
            <a:avLst>
              <a:gd name="adj" fmla="val 8456"/>
            </a:avLst>
          </a:prstGeom>
          <a:solidFill>
            <a:srgbClr val="EEEFF5"/>
          </a:solidFill>
          <a:ln/>
          <a:effectLst>
            <a:outerShdw sx="100000" sy="100000" kx="0" ky="0" algn="bl" rotWithShape="0" blurRad="57150" dist="27940" dir="13500000">
              <a:srgbClr val="ffffff">
                <a:alpha val="70000"/>
              </a:srgbClr>
            </a:outerShdw>
          </a:effectLst>
        </p:spPr>
      </p:sp>
      <p:sp>
        <p:nvSpPr>
          <p:cNvPr id="5" name="Text 2"/>
          <p:cNvSpPr/>
          <p:nvPr/>
        </p:nvSpPr>
        <p:spPr>
          <a:xfrm>
            <a:off x="1032510" y="2714149"/>
            <a:ext cx="3019187" cy="377428"/>
          </a:xfrm>
          <a:prstGeom prst="rect">
            <a:avLst/>
          </a:prstGeom>
          <a:noFill/>
          <a:ln/>
        </p:spPr>
        <p:txBody>
          <a:bodyPr wrap="none" lIns="0" tIns="0" rIns="0" bIns="0" rtlCol="0" anchor="t"/>
          <a:lstStyle/>
          <a:p>
            <a:pPr indent="0" marL="0">
              <a:lnSpc>
                <a:spcPts val="2950"/>
              </a:lnSpc>
              <a:buNone/>
            </a:pPr>
            <a:r>
              <a:rPr lang="en-US" sz="2350" b="1" dirty="0">
                <a:solidFill>
                  <a:srgbClr val="272525"/>
                </a:solidFill>
                <a:latin typeface="Barlow Bold" pitchFamily="34" charset="0"/>
                <a:ea typeface="Barlow Bold" pitchFamily="34" charset="-122"/>
                <a:cs typeface="Barlow Bold" pitchFamily="34" charset="-120"/>
              </a:rPr>
              <a:t>Riscos</a:t>
            </a:r>
            <a:endParaRPr lang="en-US" sz="2350" dirty="0"/>
          </a:p>
        </p:txBody>
      </p:sp>
      <p:sp>
        <p:nvSpPr>
          <p:cNvPr id="6" name="Text 3"/>
          <p:cNvSpPr/>
          <p:nvPr/>
        </p:nvSpPr>
        <p:spPr>
          <a:xfrm>
            <a:off x="1032510" y="3229213"/>
            <a:ext cx="7078980" cy="1468279"/>
          </a:xfrm>
          <a:prstGeom prst="rect">
            <a:avLst/>
          </a:prstGeom>
          <a:noFill/>
          <a:ln/>
        </p:spPr>
        <p:txBody>
          <a:bodyPr wrap="square" lIns="0" tIns="0" rIns="0" bIns="0" rtlCol="0" anchor="t"/>
          <a:lstStyle/>
          <a:p>
            <a:pPr indent="0" marL="0">
              <a:lnSpc>
                <a:spcPts val="2850"/>
              </a:lnSpc>
              <a:buNone/>
            </a:pPr>
            <a:r>
              <a:rPr lang="en-US" sz="1800" dirty="0">
                <a:solidFill>
                  <a:srgbClr val="272525"/>
                </a:solidFill>
                <a:latin typeface="Montserrat" pitchFamily="34" charset="0"/>
                <a:ea typeface="Montserrat" pitchFamily="34" charset="-122"/>
                <a:cs typeface="Montserrat" pitchFamily="34" charset="-120"/>
              </a:rPr>
              <a:t>No ambiente de produção, erros podem levar a paradas no sistema, perda de dados ou até mesmo falhas de segurança, resultando em prejuízos financeiros e danos à reputação da empresa.</a:t>
            </a:r>
            <a:endParaRPr lang="en-US" sz="1800" dirty="0"/>
          </a:p>
        </p:txBody>
      </p:sp>
      <p:sp>
        <p:nvSpPr>
          <p:cNvPr id="7" name="Shape 4"/>
          <p:cNvSpPr/>
          <p:nvPr/>
        </p:nvSpPr>
        <p:spPr>
          <a:xfrm>
            <a:off x="803077" y="5156359"/>
            <a:ext cx="7537847" cy="2442210"/>
          </a:xfrm>
          <a:prstGeom prst="roundRect">
            <a:avLst>
              <a:gd name="adj" fmla="val 8456"/>
            </a:avLst>
          </a:prstGeom>
          <a:solidFill>
            <a:srgbClr val="EEEFF5"/>
          </a:solidFill>
          <a:ln/>
          <a:effectLst>
            <a:outerShdw sx="100000" sy="100000" kx="0" ky="0" algn="bl" rotWithShape="0" blurRad="57150" dist="27940" dir="13500000">
              <a:srgbClr val="ffffff">
                <a:alpha val="70000"/>
              </a:srgbClr>
            </a:outerShdw>
          </a:effectLst>
        </p:spPr>
      </p:sp>
      <p:sp>
        <p:nvSpPr>
          <p:cNvPr id="8" name="Text 5"/>
          <p:cNvSpPr/>
          <p:nvPr/>
        </p:nvSpPr>
        <p:spPr>
          <a:xfrm>
            <a:off x="1032510" y="5385792"/>
            <a:ext cx="3019187" cy="377428"/>
          </a:xfrm>
          <a:prstGeom prst="rect">
            <a:avLst/>
          </a:prstGeom>
          <a:noFill/>
          <a:ln/>
        </p:spPr>
        <p:txBody>
          <a:bodyPr wrap="none" lIns="0" tIns="0" rIns="0" bIns="0" rtlCol="0" anchor="t"/>
          <a:lstStyle/>
          <a:p>
            <a:pPr indent="0" marL="0">
              <a:lnSpc>
                <a:spcPts val="2950"/>
              </a:lnSpc>
              <a:buNone/>
            </a:pPr>
            <a:r>
              <a:rPr lang="en-US" sz="2350" b="1" dirty="0">
                <a:solidFill>
                  <a:srgbClr val="272525"/>
                </a:solidFill>
                <a:latin typeface="Barlow Bold" pitchFamily="34" charset="0"/>
                <a:ea typeface="Barlow Bold" pitchFamily="34" charset="-122"/>
                <a:cs typeface="Barlow Bold" pitchFamily="34" charset="-120"/>
              </a:rPr>
              <a:t>Prevenção</a:t>
            </a:r>
            <a:endParaRPr lang="en-US" sz="2350" dirty="0"/>
          </a:p>
        </p:txBody>
      </p:sp>
      <p:sp>
        <p:nvSpPr>
          <p:cNvPr id="9" name="Text 6"/>
          <p:cNvSpPr/>
          <p:nvPr/>
        </p:nvSpPr>
        <p:spPr>
          <a:xfrm>
            <a:off x="1032510" y="5900857"/>
            <a:ext cx="7078980" cy="1468279"/>
          </a:xfrm>
          <a:prstGeom prst="rect">
            <a:avLst/>
          </a:prstGeom>
          <a:noFill/>
          <a:ln/>
        </p:spPr>
        <p:txBody>
          <a:bodyPr wrap="square" lIns="0" tIns="0" rIns="0" bIns="0" rtlCol="0" anchor="t"/>
          <a:lstStyle/>
          <a:p>
            <a:pPr indent="0" marL="0">
              <a:lnSpc>
                <a:spcPts val="2850"/>
              </a:lnSpc>
              <a:buNone/>
            </a:pPr>
            <a:r>
              <a:rPr lang="en-US" sz="1800" dirty="0">
                <a:solidFill>
                  <a:srgbClr val="272525"/>
                </a:solidFill>
                <a:latin typeface="Montserrat" pitchFamily="34" charset="0"/>
                <a:ea typeface="Montserrat" pitchFamily="34" charset="-122"/>
                <a:cs typeface="Montserrat" pitchFamily="34" charset="-120"/>
              </a:rPr>
              <a:t>A prevenção dessas ocorrências é muito mais eficiente e econômica do que remediar os problemas após o lançamento do produto. Testes garantem que o software esteja pronto para o ambiente real.</a:t>
            </a:r>
            <a:endParaRPr lang="en-US" sz="18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837724" y="659130"/>
            <a:ext cx="6930866" cy="787241"/>
          </a:xfrm>
          <a:prstGeom prst="rect">
            <a:avLst/>
          </a:prstGeom>
          <a:noFill/>
          <a:ln/>
        </p:spPr>
        <p:txBody>
          <a:bodyPr wrap="none" lIns="0" tIns="0" rIns="0" bIns="0" rtlCol="0" anchor="t"/>
          <a:lstStyle/>
          <a:p>
            <a:pPr indent="0" marL="0">
              <a:lnSpc>
                <a:spcPts val="6150"/>
              </a:lnSpc>
              <a:buNone/>
            </a:pPr>
            <a:r>
              <a:rPr lang="en-US" sz="4950" b="1" dirty="0">
                <a:solidFill>
                  <a:srgbClr val="7068F4"/>
                </a:solidFill>
                <a:latin typeface="Barlow Bold" pitchFamily="34" charset="0"/>
                <a:ea typeface="Barlow Bold" pitchFamily="34" charset="-122"/>
                <a:cs typeface="Barlow Bold" pitchFamily="34" charset="-120"/>
              </a:rPr>
              <a:t>Garantindo a Usabilidade</a:t>
            </a:r>
            <a:endParaRPr lang="en-US" sz="4950" dirty="0"/>
          </a:p>
        </p:txBody>
      </p:sp>
      <p:pic>
        <p:nvPicPr>
          <p:cNvPr id="4" name="Image 1" descr="preencoded.png">    </p:cNvPr>
          <p:cNvPicPr>
            <a:picLocks noChangeAspect="1"/>
          </p:cNvPicPr>
          <p:nvPr/>
        </p:nvPicPr>
        <p:blipFill>
          <a:blip r:embed="rId2"/>
          <a:stretch>
            <a:fillRect/>
          </a:stretch>
        </p:blipFill>
        <p:spPr>
          <a:xfrm>
            <a:off x="837724" y="1805345"/>
            <a:ext cx="598289" cy="598289"/>
          </a:xfrm>
          <a:prstGeom prst="rect">
            <a:avLst/>
          </a:prstGeom>
        </p:spPr>
      </p:pic>
      <p:sp>
        <p:nvSpPr>
          <p:cNvPr id="5" name="Text 1"/>
          <p:cNvSpPr/>
          <p:nvPr/>
        </p:nvSpPr>
        <p:spPr>
          <a:xfrm>
            <a:off x="837724" y="2642949"/>
            <a:ext cx="3149322" cy="393621"/>
          </a:xfrm>
          <a:prstGeom prst="rect">
            <a:avLst/>
          </a:prstGeom>
          <a:noFill/>
          <a:ln/>
        </p:spPr>
        <p:txBody>
          <a:bodyPr wrap="none" lIns="0" tIns="0" rIns="0" bIns="0" rtlCol="0" anchor="t"/>
          <a:lstStyle/>
          <a:p>
            <a:pPr algn="l" indent="0" marL="0">
              <a:lnSpc>
                <a:spcPts val="3050"/>
              </a:lnSpc>
              <a:buNone/>
            </a:pPr>
            <a:r>
              <a:rPr lang="en-US" sz="2450" b="1" dirty="0">
                <a:solidFill>
                  <a:srgbClr val="272525"/>
                </a:solidFill>
                <a:latin typeface="Barlow Bold" pitchFamily="34" charset="0"/>
                <a:ea typeface="Barlow Bold" pitchFamily="34" charset="-122"/>
                <a:cs typeface="Barlow Bold" pitchFamily="34" charset="-120"/>
              </a:rPr>
              <a:t>Intuitivo</a:t>
            </a:r>
            <a:endParaRPr lang="en-US" sz="2450" dirty="0"/>
          </a:p>
        </p:txBody>
      </p:sp>
      <p:sp>
        <p:nvSpPr>
          <p:cNvPr id="6" name="Text 2"/>
          <p:cNvSpPr/>
          <p:nvPr/>
        </p:nvSpPr>
        <p:spPr>
          <a:xfrm>
            <a:off x="837724" y="3180159"/>
            <a:ext cx="7468553" cy="1148715"/>
          </a:xfrm>
          <a:prstGeom prst="rect">
            <a:avLst/>
          </a:prstGeom>
          <a:noFill/>
          <a:ln/>
        </p:spPr>
        <p:txBody>
          <a:bodyPr wrap="square" lIns="0" tIns="0" rIns="0" bIns="0" rtlCol="0" anchor="t"/>
          <a:lstStyle/>
          <a:p>
            <a:pPr algn="l" indent="0" marL="0">
              <a:lnSpc>
                <a:spcPts val="3000"/>
              </a:lnSpc>
              <a:buNone/>
            </a:pPr>
            <a:r>
              <a:rPr lang="en-US" sz="1850" dirty="0">
                <a:solidFill>
                  <a:srgbClr val="272525"/>
                </a:solidFill>
                <a:latin typeface="Montserrat" pitchFamily="34" charset="0"/>
                <a:ea typeface="Montserrat" pitchFamily="34" charset="-122"/>
                <a:cs typeface="Montserrat" pitchFamily="34" charset="-120"/>
              </a:rPr>
              <a:t>Testes de usabilidade garantem que o software seja intuitivo e fácil de usar, minimizando a curva de aprendizado para o usuário final.</a:t>
            </a:r>
            <a:endParaRPr lang="en-US" sz="1850" dirty="0"/>
          </a:p>
        </p:txBody>
      </p:sp>
      <p:pic>
        <p:nvPicPr>
          <p:cNvPr id="7" name="Image 2" descr="preencoded.png">    </p:cNvPr>
          <p:cNvPicPr>
            <a:picLocks noChangeAspect="1"/>
          </p:cNvPicPr>
          <p:nvPr/>
        </p:nvPicPr>
        <p:blipFill>
          <a:blip r:embed="rId3"/>
          <a:stretch>
            <a:fillRect/>
          </a:stretch>
        </p:blipFill>
        <p:spPr>
          <a:xfrm>
            <a:off x="837724" y="5046821"/>
            <a:ext cx="598289" cy="598289"/>
          </a:xfrm>
          <a:prstGeom prst="rect">
            <a:avLst/>
          </a:prstGeom>
        </p:spPr>
      </p:pic>
      <p:sp>
        <p:nvSpPr>
          <p:cNvPr id="8" name="Text 3"/>
          <p:cNvSpPr/>
          <p:nvPr/>
        </p:nvSpPr>
        <p:spPr>
          <a:xfrm>
            <a:off x="837724" y="5884426"/>
            <a:ext cx="3149322" cy="393621"/>
          </a:xfrm>
          <a:prstGeom prst="rect">
            <a:avLst/>
          </a:prstGeom>
          <a:noFill/>
          <a:ln/>
        </p:spPr>
        <p:txBody>
          <a:bodyPr wrap="none" lIns="0" tIns="0" rIns="0" bIns="0" rtlCol="0" anchor="t"/>
          <a:lstStyle/>
          <a:p>
            <a:pPr algn="l" indent="0" marL="0">
              <a:lnSpc>
                <a:spcPts val="3050"/>
              </a:lnSpc>
              <a:buNone/>
            </a:pPr>
            <a:r>
              <a:rPr lang="en-US" sz="2450" b="1" dirty="0">
                <a:solidFill>
                  <a:srgbClr val="272525"/>
                </a:solidFill>
                <a:latin typeface="Barlow Bold" pitchFamily="34" charset="0"/>
                <a:ea typeface="Barlow Bold" pitchFamily="34" charset="-122"/>
                <a:cs typeface="Barlow Bold" pitchFamily="34" charset="-120"/>
              </a:rPr>
              <a:t>Feedback</a:t>
            </a:r>
            <a:endParaRPr lang="en-US" sz="2450" dirty="0"/>
          </a:p>
        </p:txBody>
      </p:sp>
      <p:sp>
        <p:nvSpPr>
          <p:cNvPr id="9" name="Text 4"/>
          <p:cNvSpPr/>
          <p:nvPr/>
        </p:nvSpPr>
        <p:spPr>
          <a:xfrm>
            <a:off x="837724" y="6421636"/>
            <a:ext cx="7468553" cy="1148715"/>
          </a:xfrm>
          <a:prstGeom prst="rect">
            <a:avLst/>
          </a:prstGeom>
          <a:noFill/>
          <a:ln/>
        </p:spPr>
        <p:txBody>
          <a:bodyPr wrap="square" lIns="0" tIns="0" rIns="0" bIns="0" rtlCol="0" anchor="t"/>
          <a:lstStyle/>
          <a:p>
            <a:pPr algn="l" indent="0" marL="0">
              <a:lnSpc>
                <a:spcPts val="3000"/>
              </a:lnSpc>
              <a:buNone/>
            </a:pPr>
            <a:r>
              <a:rPr lang="en-US" sz="1850" dirty="0">
                <a:solidFill>
                  <a:srgbClr val="272525"/>
                </a:solidFill>
                <a:latin typeface="Montserrat" pitchFamily="34" charset="0"/>
                <a:ea typeface="Montserrat" pitchFamily="34" charset="-122"/>
                <a:cs typeface="Montserrat" pitchFamily="34" charset="-120"/>
              </a:rPr>
              <a:t>O feedback dos testes de interface permite ajustar o design e as interações do sistema, resultando em uma experiência mais agradável e eficaz.</a:t>
            </a:r>
            <a:endParaRPr lang="en-US" sz="18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350437" y="1449705"/>
            <a:ext cx="6995636" cy="812125"/>
          </a:xfrm>
          <a:prstGeom prst="rect">
            <a:avLst/>
          </a:prstGeom>
          <a:noFill/>
          <a:ln/>
        </p:spPr>
        <p:txBody>
          <a:bodyPr wrap="none" lIns="0" tIns="0" rIns="0" bIns="0" rtlCol="0" anchor="t"/>
          <a:lstStyle/>
          <a:p>
            <a:pPr indent="0" marL="0">
              <a:lnSpc>
                <a:spcPts val="6350"/>
              </a:lnSpc>
              <a:buNone/>
            </a:pPr>
            <a:r>
              <a:rPr lang="en-US" sz="5100" b="1" dirty="0">
                <a:solidFill>
                  <a:srgbClr val="7068F4"/>
                </a:solidFill>
                <a:latin typeface="Barlow Bold" pitchFamily="34" charset="0"/>
                <a:ea typeface="Barlow Bold" pitchFamily="34" charset="-122"/>
                <a:cs typeface="Barlow Bold" pitchFamily="34" charset="-120"/>
              </a:rPr>
              <a:t>Priorizando a Segurança</a:t>
            </a:r>
            <a:endParaRPr lang="en-US" sz="5100" dirty="0"/>
          </a:p>
        </p:txBody>
      </p:sp>
      <p:pic>
        <p:nvPicPr>
          <p:cNvPr id="4" name="Image 1" descr="preencoded.png">    </p:cNvPr>
          <p:cNvPicPr>
            <a:picLocks noChangeAspect="1"/>
          </p:cNvPicPr>
          <p:nvPr/>
        </p:nvPicPr>
        <p:blipFill>
          <a:blip r:embed="rId2"/>
          <a:stretch>
            <a:fillRect/>
          </a:stretch>
        </p:blipFill>
        <p:spPr>
          <a:xfrm>
            <a:off x="6350437" y="2632115"/>
            <a:ext cx="1234440" cy="2073831"/>
          </a:xfrm>
          <a:prstGeom prst="rect">
            <a:avLst/>
          </a:prstGeom>
        </p:spPr>
      </p:pic>
      <p:sp>
        <p:nvSpPr>
          <p:cNvPr id="5" name="Text 1"/>
          <p:cNvSpPr/>
          <p:nvPr/>
        </p:nvSpPr>
        <p:spPr>
          <a:xfrm>
            <a:off x="7955161" y="2878931"/>
            <a:ext cx="5811203" cy="1580198"/>
          </a:xfrm>
          <a:prstGeom prst="rect">
            <a:avLst/>
          </a:prstGeom>
          <a:noFill/>
          <a:ln/>
        </p:spPr>
        <p:txBody>
          <a:bodyPr wrap="square" lIns="0" tIns="0" rIns="0" bIns="0" rtlCol="0" anchor="t"/>
          <a:lstStyle/>
          <a:p>
            <a:pPr algn="l" indent="0" marL="0">
              <a:lnSpc>
                <a:spcPts val="3100"/>
              </a:lnSpc>
              <a:buNone/>
            </a:pPr>
            <a:r>
              <a:rPr lang="en-US" sz="1900" dirty="0">
                <a:solidFill>
                  <a:srgbClr val="272525"/>
                </a:solidFill>
                <a:latin typeface="Montserrat" pitchFamily="34" charset="0"/>
                <a:ea typeface="Montserrat" pitchFamily="34" charset="-122"/>
                <a:cs typeface="Montserrat" pitchFamily="34" charset="-120"/>
              </a:rPr>
              <a:t>Testes específicos para identificar vulnerabilidades e falhas de segurança ajudam a proteger os dados dos usuários e a integridade do sistema contra ataques.</a:t>
            </a:r>
            <a:endParaRPr lang="en-US" sz="1900" dirty="0"/>
          </a:p>
        </p:txBody>
      </p:sp>
      <p:pic>
        <p:nvPicPr>
          <p:cNvPr id="6" name="Image 2" descr="preencoded.png">    </p:cNvPr>
          <p:cNvPicPr>
            <a:picLocks noChangeAspect="1"/>
          </p:cNvPicPr>
          <p:nvPr/>
        </p:nvPicPr>
        <p:blipFill>
          <a:blip r:embed="rId3"/>
          <a:stretch>
            <a:fillRect/>
          </a:stretch>
        </p:blipFill>
        <p:spPr>
          <a:xfrm>
            <a:off x="6350437" y="4705945"/>
            <a:ext cx="1234440" cy="2073831"/>
          </a:xfrm>
          <a:prstGeom prst="rect">
            <a:avLst/>
          </a:prstGeom>
        </p:spPr>
      </p:pic>
      <p:sp>
        <p:nvSpPr>
          <p:cNvPr id="7" name="Text 2"/>
          <p:cNvSpPr/>
          <p:nvPr/>
        </p:nvSpPr>
        <p:spPr>
          <a:xfrm>
            <a:off x="7955161" y="4952762"/>
            <a:ext cx="5811203" cy="1580198"/>
          </a:xfrm>
          <a:prstGeom prst="rect">
            <a:avLst/>
          </a:prstGeom>
          <a:noFill/>
          <a:ln/>
        </p:spPr>
        <p:txBody>
          <a:bodyPr wrap="square" lIns="0" tIns="0" rIns="0" bIns="0" rtlCol="0" anchor="t"/>
          <a:lstStyle/>
          <a:p>
            <a:pPr algn="l" indent="0" marL="0">
              <a:lnSpc>
                <a:spcPts val="3100"/>
              </a:lnSpc>
              <a:buNone/>
            </a:pPr>
            <a:r>
              <a:rPr lang="en-US" sz="1900" dirty="0">
                <a:solidFill>
                  <a:srgbClr val="272525"/>
                </a:solidFill>
                <a:latin typeface="Montserrat" pitchFamily="34" charset="0"/>
                <a:ea typeface="Montserrat" pitchFamily="34" charset="-122"/>
                <a:cs typeface="Montserrat" pitchFamily="34" charset="-120"/>
              </a:rPr>
              <a:t>As brechas de segurança podem ter consequências graves, como o roubo de informações sensíveis ou até mesmo o comprometimento total do sistema.</a:t>
            </a:r>
            <a:endParaRPr lang="en-US" sz="19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923580"/>
          </a:xfrm>
          <a:prstGeom prst="rect">
            <a:avLst/>
          </a:prstGeom>
        </p:spPr>
      </p:pic>
      <p:sp>
        <p:nvSpPr>
          <p:cNvPr id="3" name="Text 0"/>
          <p:cNvSpPr/>
          <p:nvPr/>
        </p:nvSpPr>
        <p:spPr>
          <a:xfrm>
            <a:off x="818555" y="3753683"/>
            <a:ext cx="6823948" cy="769382"/>
          </a:xfrm>
          <a:prstGeom prst="rect">
            <a:avLst/>
          </a:prstGeom>
          <a:noFill/>
          <a:ln/>
        </p:spPr>
        <p:txBody>
          <a:bodyPr wrap="none" lIns="0" tIns="0" rIns="0" bIns="0" rtlCol="0" anchor="t"/>
          <a:lstStyle/>
          <a:p>
            <a:pPr indent="0" marL="0">
              <a:lnSpc>
                <a:spcPts val="6050"/>
              </a:lnSpc>
              <a:buNone/>
            </a:pPr>
            <a:r>
              <a:rPr lang="en-US" sz="4800" b="1" dirty="0">
                <a:solidFill>
                  <a:srgbClr val="7068F4"/>
                </a:solidFill>
                <a:latin typeface="Barlow Bold" pitchFamily="34" charset="0"/>
                <a:ea typeface="Barlow Bold" pitchFamily="34" charset="-122"/>
                <a:cs typeface="Barlow Bold" pitchFamily="34" charset="-120"/>
              </a:rPr>
              <a:t>Avaliando o Desempenho</a:t>
            </a:r>
            <a:endParaRPr lang="en-US" sz="4800" dirty="0"/>
          </a:p>
        </p:txBody>
      </p:sp>
      <p:sp>
        <p:nvSpPr>
          <p:cNvPr id="4" name="Shape 1"/>
          <p:cNvSpPr/>
          <p:nvPr/>
        </p:nvSpPr>
        <p:spPr>
          <a:xfrm>
            <a:off x="818555" y="5224582"/>
            <a:ext cx="12993291" cy="30480"/>
          </a:xfrm>
          <a:prstGeom prst="roundRect">
            <a:avLst>
              <a:gd name="adj" fmla="val 690633"/>
            </a:avLst>
          </a:prstGeom>
          <a:solidFill>
            <a:srgbClr val="C1C3D0"/>
          </a:solidFill>
          <a:ln/>
        </p:spPr>
      </p:sp>
      <p:sp>
        <p:nvSpPr>
          <p:cNvPr id="5" name="Shape 2"/>
          <p:cNvSpPr/>
          <p:nvPr/>
        </p:nvSpPr>
        <p:spPr>
          <a:xfrm>
            <a:off x="3993118" y="5224582"/>
            <a:ext cx="30480" cy="818555"/>
          </a:xfrm>
          <a:prstGeom prst="roundRect">
            <a:avLst>
              <a:gd name="adj" fmla="val 690633"/>
            </a:avLst>
          </a:prstGeom>
          <a:solidFill>
            <a:srgbClr val="C1C3D0"/>
          </a:solidFill>
          <a:ln/>
        </p:spPr>
      </p:sp>
      <p:sp>
        <p:nvSpPr>
          <p:cNvPr id="6" name="Shape 3"/>
          <p:cNvSpPr/>
          <p:nvPr/>
        </p:nvSpPr>
        <p:spPr>
          <a:xfrm>
            <a:off x="3745230" y="4961453"/>
            <a:ext cx="526256" cy="526256"/>
          </a:xfrm>
          <a:prstGeom prst="roundRect">
            <a:avLst>
              <a:gd name="adj" fmla="val 40000"/>
            </a:avLst>
          </a:prstGeom>
          <a:solidFill>
            <a:srgbClr val="EEEFF5"/>
          </a:solidFill>
          <a:ln/>
          <a:effectLst>
            <a:outerShdw sx="100000" sy="100000" kx="0" ky="0" algn="bl" rotWithShape="0" blurRad="58420" dist="29210" dir="13500000">
              <a:srgbClr val="ffffff">
                <a:alpha val="70000"/>
              </a:srgbClr>
            </a:outerShdw>
          </a:effectLst>
        </p:spPr>
      </p:sp>
      <p:sp>
        <p:nvSpPr>
          <p:cNvPr id="7" name="Text 4"/>
          <p:cNvSpPr/>
          <p:nvPr/>
        </p:nvSpPr>
        <p:spPr>
          <a:xfrm>
            <a:off x="3942993" y="5039916"/>
            <a:ext cx="130731" cy="369332"/>
          </a:xfrm>
          <a:prstGeom prst="rect">
            <a:avLst/>
          </a:prstGeom>
          <a:noFill/>
          <a:ln/>
        </p:spPr>
        <p:txBody>
          <a:bodyPr wrap="none" lIns="0" tIns="0" rIns="0" bIns="0" rtlCol="0" anchor="t"/>
          <a:lstStyle/>
          <a:p>
            <a:pPr algn="ctr" indent="0" marL="0">
              <a:lnSpc>
                <a:spcPts val="2900"/>
              </a:lnSpc>
              <a:buNone/>
            </a:pPr>
            <a:r>
              <a:rPr lang="en-US" sz="2900" b="1" dirty="0">
                <a:solidFill>
                  <a:srgbClr val="272525"/>
                </a:solidFill>
                <a:latin typeface="Barlow Bold" pitchFamily="34" charset="0"/>
                <a:ea typeface="Barlow Bold" pitchFamily="34" charset="-122"/>
                <a:cs typeface="Barlow Bold" pitchFamily="34" charset="-120"/>
              </a:rPr>
              <a:t>1</a:t>
            </a:r>
            <a:endParaRPr lang="en-US" sz="2900" dirty="0"/>
          </a:p>
        </p:txBody>
      </p:sp>
      <p:sp>
        <p:nvSpPr>
          <p:cNvPr id="8" name="Text 5"/>
          <p:cNvSpPr/>
          <p:nvPr/>
        </p:nvSpPr>
        <p:spPr>
          <a:xfrm>
            <a:off x="1052393" y="6277094"/>
            <a:ext cx="5912048" cy="1122283"/>
          </a:xfrm>
          <a:prstGeom prst="rect">
            <a:avLst/>
          </a:prstGeom>
          <a:noFill/>
          <a:ln/>
        </p:spPr>
        <p:txBody>
          <a:bodyPr wrap="square" lIns="0" tIns="0" rIns="0" bIns="0" rtlCol="0" anchor="t"/>
          <a:lstStyle/>
          <a:p>
            <a:pPr algn="ctr" indent="0" marL="0">
              <a:lnSpc>
                <a:spcPts val="2900"/>
              </a:lnSpc>
              <a:buNone/>
            </a:pPr>
            <a:r>
              <a:rPr lang="en-US" sz="1800" dirty="0">
                <a:solidFill>
                  <a:srgbClr val="272525"/>
                </a:solidFill>
                <a:latin typeface="Montserrat" pitchFamily="34" charset="0"/>
                <a:ea typeface="Montserrat" pitchFamily="34" charset="-122"/>
                <a:cs typeface="Montserrat" pitchFamily="34" charset="-120"/>
              </a:rPr>
              <a:t>Ao realizar testes, a equipe de desenvolvimento tem a oportunidade de verificar o desempenho do software em condições de uso intensivo.</a:t>
            </a:r>
            <a:endParaRPr lang="en-US" sz="1800" dirty="0"/>
          </a:p>
        </p:txBody>
      </p:sp>
      <p:sp>
        <p:nvSpPr>
          <p:cNvPr id="9" name="Shape 6"/>
          <p:cNvSpPr/>
          <p:nvPr/>
        </p:nvSpPr>
        <p:spPr>
          <a:xfrm>
            <a:off x="10606683" y="5224582"/>
            <a:ext cx="30480" cy="818555"/>
          </a:xfrm>
          <a:prstGeom prst="roundRect">
            <a:avLst>
              <a:gd name="adj" fmla="val 690633"/>
            </a:avLst>
          </a:prstGeom>
          <a:solidFill>
            <a:srgbClr val="C1C3D0"/>
          </a:solidFill>
          <a:ln/>
        </p:spPr>
      </p:sp>
      <p:sp>
        <p:nvSpPr>
          <p:cNvPr id="10" name="Shape 7"/>
          <p:cNvSpPr/>
          <p:nvPr/>
        </p:nvSpPr>
        <p:spPr>
          <a:xfrm>
            <a:off x="10358795" y="4961453"/>
            <a:ext cx="526256" cy="526256"/>
          </a:xfrm>
          <a:prstGeom prst="roundRect">
            <a:avLst>
              <a:gd name="adj" fmla="val 40000"/>
            </a:avLst>
          </a:prstGeom>
          <a:solidFill>
            <a:srgbClr val="EEEFF5"/>
          </a:solidFill>
          <a:ln/>
          <a:effectLst>
            <a:outerShdw sx="100000" sy="100000" kx="0" ky="0" algn="bl" rotWithShape="0" blurRad="58420" dist="29210" dir="13500000">
              <a:srgbClr val="ffffff">
                <a:alpha val="70000"/>
              </a:srgbClr>
            </a:outerShdw>
          </a:effectLst>
        </p:spPr>
      </p:sp>
      <p:sp>
        <p:nvSpPr>
          <p:cNvPr id="11" name="Text 8"/>
          <p:cNvSpPr/>
          <p:nvPr/>
        </p:nvSpPr>
        <p:spPr>
          <a:xfrm>
            <a:off x="10518458" y="5039916"/>
            <a:ext cx="206812" cy="369332"/>
          </a:xfrm>
          <a:prstGeom prst="rect">
            <a:avLst/>
          </a:prstGeom>
          <a:noFill/>
          <a:ln/>
        </p:spPr>
        <p:txBody>
          <a:bodyPr wrap="none" lIns="0" tIns="0" rIns="0" bIns="0" rtlCol="0" anchor="t"/>
          <a:lstStyle/>
          <a:p>
            <a:pPr algn="ctr" indent="0" marL="0">
              <a:lnSpc>
                <a:spcPts val="2900"/>
              </a:lnSpc>
              <a:buNone/>
            </a:pPr>
            <a:r>
              <a:rPr lang="en-US" sz="2900" b="1" dirty="0">
                <a:solidFill>
                  <a:srgbClr val="272525"/>
                </a:solidFill>
                <a:latin typeface="Barlow Bold" pitchFamily="34" charset="0"/>
                <a:ea typeface="Barlow Bold" pitchFamily="34" charset="-122"/>
                <a:cs typeface="Barlow Bold" pitchFamily="34" charset="-120"/>
              </a:rPr>
              <a:t>2</a:t>
            </a:r>
            <a:endParaRPr lang="en-US" sz="2900" dirty="0"/>
          </a:p>
        </p:txBody>
      </p:sp>
      <p:sp>
        <p:nvSpPr>
          <p:cNvPr id="12" name="Text 9"/>
          <p:cNvSpPr/>
          <p:nvPr/>
        </p:nvSpPr>
        <p:spPr>
          <a:xfrm>
            <a:off x="7665958" y="6277094"/>
            <a:ext cx="5912048" cy="1122283"/>
          </a:xfrm>
          <a:prstGeom prst="rect">
            <a:avLst/>
          </a:prstGeom>
          <a:noFill/>
          <a:ln/>
        </p:spPr>
        <p:txBody>
          <a:bodyPr wrap="square" lIns="0" tIns="0" rIns="0" bIns="0" rtlCol="0" anchor="t"/>
          <a:lstStyle/>
          <a:p>
            <a:pPr algn="ctr" indent="0" marL="0">
              <a:lnSpc>
                <a:spcPts val="2900"/>
              </a:lnSpc>
              <a:buNone/>
            </a:pPr>
            <a:r>
              <a:rPr lang="en-US" sz="1800" dirty="0">
                <a:solidFill>
                  <a:srgbClr val="272525"/>
                </a:solidFill>
                <a:latin typeface="Montserrat" pitchFamily="34" charset="0"/>
                <a:ea typeface="Montserrat" pitchFamily="34" charset="-122"/>
                <a:cs typeface="Montserrat" pitchFamily="34" charset="-120"/>
              </a:rPr>
              <a:t>Isso ajuda a identificar gargalos e otimizar o código, garantindo que o sistema seja rápido e escalável.</a:t>
            </a:r>
            <a:endParaRPr lang="en-US" sz="18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864037" y="2050733"/>
            <a:ext cx="6497003" cy="812125"/>
          </a:xfrm>
          <a:prstGeom prst="rect">
            <a:avLst/>
          </a:prstGeom>
          <a:noFill/>
          <a:ln/>
        </p:spPr>
        <p:txBody>
          <a:bodyPr wrap="none" lIns="0" tIns="0" rIns="0" bIns="0" rtlCol="0" anchor="t"/>
          <a:lstStyle/>
          <a:p>
            <a:pPr indent="0" marL="0">
              <a:lnSpc>
                <a:spcPts val="6350"/>
              </a:lnSpc>
              <a:buNone/>
            </a:pPr>
            <a:r>
              <a:rPr lang="en-US" sz="5100" b="1" dirty="0">
                <a:solidFill>
                  <a:srgbClr val="7068F4"/>
                </a:solidFill>
                <a:latin typeface="Barlow Bold" pitchFamily="34" charset="0"/>
                <a:ea typeface="Barlow Bold" pitchFamily="34" charset="-122"/>
                <a:cs typeface="Barlow Bold" pitchFamily="34" charset="-120"/>
              </a:rPr>
              <a:t>Benefícios dos Testes</a:t>
            </a:r>
            <a:endParaRPr lang="en-US" sz="5100" dirty="0"/>
          </a:p>
        </p:txBody>
      </p:sp>
      <p:pic>
        <p:nvPicPr>
          <p:cNvPr id="3" name="Image 0" descr="preencoded.png">    </p:cNvPr>
          <p:cNvPicPr>
            <a:picLocks noChangeAspect="1"/>
          </p:cNvPicPr>
          <p:nvPr/>
        </p:nvPicPr>
        <p:blipFill>
          <a:blip r:embed="rId1"/>
          <a:stretch>
            <a:fillRect/>
          </a:stretch>
        </p:blipFill>
        <p:spPr>
          <a:xfrm>
            <a:off x="3025140" y="3356610"/>
            <a:ext cx="2128838" cy="899636"/>
          </a:xfrm>
          <a:prstGeom prst="rect">
            <a:avLst/>
          </a:prstGeom>
        </p:spPr>
      </p:pic>
      <p:sp>
        <p:nvSpPr>
          <p:cNvPr id="4" name="Text 1"/>
          <p:cNvSpPr/>
          <p:nvPr/>
        </p:nvSpPr>
        <p:spPr>
          <a:xfrm>
            <a:off x="4034909" y="3657362"/>
            <a:ext cx="109299" cy="493752"/>
          </a:xfrm>
          <a:prstGeom prst="rect">
            <a:avLst/>
          </a:prstGeom>
          <a:noFill/>
          <a:ln/>
        </p:spPr>
        <p:txBody>
          <a:bodyPr wrap="none" lIns="0" tIns="0" rIns="0" bIns="0" rtlCol="0" anchor="t"/>
          <a:lstStyle/>
          <a:p>
            <a:pPr algn="ctr" indent="0" marL="0">
              <a:lnSpc>
                <a:spcPts val="3850"/>
              </a:lnSpc>
              <a:buNone/>
            </a:pPr>
            <a:r>
              <a:rPr lang="en-US" sz="2400" b="1" dirty="0">
                <a:solidFill>
                  <a:srgbClr val="272525"/>
                </a:solidFill>
                <a:latin typeface="Barlow Bold" pitchFamily="34" charset="0"/>
                <a:ea typeface="Barlow Bold" pitchFamily="34" charset="-122"/>
                <a:cs typeface="Barlow Bold" pitchFamily="34" charset="-120"/>
              </a:rPr>
              <a:t>1</a:t>
            </a:r>
            <a:endParaRPr lang="en-US" sz="2400" dirty="0"/>
          </a:p>
        </p:txBody>
      </p:sp>
      <p:sp>
        <p:nvSpPr>
          <p:cNvPr id="5" name="Text 2"/>
          <p:cNvSpPr/>
          <p:nvPr/>
        </p:nvSpPr>
        <p:spPr>
          <a:xfrm>
            <a:off x="5400794" y="3603427"/>
            <a:ext cx="1419820" cy="406003"/>
          </a:xfrm>
          <a:prstGeom prst="rect">
            <a:avLst/>
          </a:prstGeom>
          <a:noFill/>
          <a:ln/>
        </p:spPr>
        <p:txBody>
          <a:bodyPr wrap="none" lIns="0" tIns="0" rIns="0" bIns="0" rtlCol="0" anchor="t"/>
          <a:lstStyle/>
          <a:p>
            <a:pPr algn="l" indent="0" marL="0">
              <a:lnSpc>
                <a:spcPts val="3150"/>
              </a:lnSpc>
              <a:buNone/>
            </a:pPr>
            <a:r>
              <a:rPr lang="en-US" sz="2550" b="1" dirty="0">
                <a:solidFill>
                  <a:srgbClr val="272525"/>
                </a:solidFill>
                <a:latin typeface="Barlow Bold" pitchFamily="34" charset="0"/>
                <a:ea typeface="Barlow Bold" pitchFamily="34" charset="-122"/>
                <a:cs typeface="Barlow Bold" pitchFamily="34" charset="-120"/>
              </a:rPr>
              <a:t>Qualidade</a:t>
            </a:r>
            <a:endParaRPr lang="en-US" sz="2550" dirty="0"/>
          </a:p>
        </p:txBody>
      </p:sp>
      <p:sp>
        <p:nvSpPr>
          <p:cNvPr id="6" name="Shape 3"/>
          <p:cNvSpPr/>
          <p:nvPr/>
        </p:nvSpPr>
        <p:spPr>
          <a:xfrm>
            <a:off x="5215652" y="4271843"/>
            <a:ext cx="8489037" cy="15240"/>
          </a:xfrm>
          <a:prstGeom prst="roundRect">
            <a:avLst>
              <a:gd name="adj" fmla="val 1458000"/>
            </a:avLst>
          </a:prstGeom>
          <a:solidFill>
            <a:srgbClr val="C1C3D0"/>
          </a:solidFill>
          <a:ln/>
        </p:spPr>
      </p:sp>
      <p:pic>
        <p:nvPicPr>
          <p:cNvPr id="7" name="Image 1" descr="preencoded.png">    </p:cNvPr>
          <p:cNvPicPr>
            <a:picLocks noChangeAspect="1"/>
          </p:cNvPicPr>
          <p:nvPr/>
        </p:nvPicPr>
        <p:blipFill>
          <a:blip r:embed="rId2"/>
          <a:stretch>
            <a:fillRect/>
          </a:stretch>
        </p:blipFill>
        <p:spPr>
          <a:xfrm>
            <a:off x="1960721" y="4317921"/>
            <a:ext cx="4257675" cy="899636"/>
          </a:xfrm>
          <a:prstGeom prst="rect">
            <a:avLst/>
          </a:prstGeom>
        </p:spPr>
      </p:pic>
      <p:sp>
        <p:nvSpPr>
          <p:cNvPr id="8" name="Text 4"/>
          <p:cNvSpPr/>
          <p:nvPr/>
        </p:nvSpPr>
        <p:spPr>
          <a:xfrm>
            <a:off x="4003119" y="4520803"/>
            <a:ext cx="172879" cy="493752"/>
          </a:xfrm>
          <a:prstGeom prst="rect">
            <a:avLst/>
          </a:prstGeom>
          <a:noFill/>
          <a:ln/>
        </p:spPr>
        <p:txBody>
          <a:bodyPr wrap="none" lIns="0" tIns="0" rIns="0" bIns="0" rtlCol="0" anchor="t"/>
          <a:lstStyle/>
          <a:p>
            <a:pPr algn="ctr" indent="0" marL="0">
              <a:lnSpc>
                <a:spcPts val="3850"/>
              </a:lnSpc>
              <a:buNone/>
            </a:pPr>
            <a:r>
              <a:rPr lang="en-US" sz="2400" b="1" dirty="0">
                <a:solidFill>
                  <a:srgbClr val="272525"/>
                </a:solidFill>
                <a:latin typeface="Barlow Bold" pitchFamily="34" charset="0"/>
                <a:ea typeface="Barlow Bold" pitchFamily="34" charset="-122"/>
                <a:cs typeface="Barlow Bold" pitchFamily="34" charset="-120"/>
              </a:rPr>
              <a:t>2</a:t>
            </a:r>
            <a:endParaRPr lang="en-US" sz="2400" dirty="0"/>
          </a:p>
        </p:txBody>
      </p:sp>
      <p:sp>
        <p:nvSpPr>
          <p:cNvPr id="9" name="Text 5"/>
          <p:cNvSpPr/>
          <p:nvPr/>
        </p:nvSpPr>
        <p:spPr>
          <a:xfrm>
            <a:off x="6465213" y="4564737"/>
            <a:ext cx="1544836" cy="406003"/>
          </a:xfrm>
          <a:prstGeom prst="rect">
            <a:avLst/>
          </a:prstGeom>
          <a:noFill/>
          <a:ln/>
        </p:spPr>
        <p:txBody>
          <a:bodyPr wrap="none" lIns="0" tIns="0" rIns="0" bIns="0" rtlCol="0" anchor="t"/>
          <a:lstStyle/>
          <a:p>
            <a:pPr algn="l" indent="0" marL="0">
              <a:lnSpc>
                <a:spcPts val="3150"/>
              </a:lnSpc>
              <a:buNone/>
            </a:pPr>
            <a:r>
              <a:rPr lang="en-US" sz="2550" b="1" dirty="0">
                <a:solidFill>
                  <a:srgbClr val="272525"/>
                </a:solidFill>
                <a:latin typeface="Barlow Bold" pitchFamily="34" charset="0"/>
                <a:ea typeface="Barlow Bold" pitchFamily="34" charset="-122"/>
                <a:cs typeface="Barlow Bold" pitchFamily="34" charset="-120"/>
              </a:rPr>
              <a:t>Segurança</a:t>
            </a:r>
            <a:endParaRPr lang="en-US" sz="2550" dirty="0"/>
          </a:p>
        </p:txBody>
      </p:sp>
      <p:sp>
        <p:nvSpPr>
          <p:cNvPr id="10" name="Shape 6"/>
          <p:cNvSpPr/>
          <p:nvPr/>
        </p:nvSpPr>
        <p:spPr>
          <a:xfrm>
            <a:off x="6280071" y="5233154"/>
            <a:ext cx="7424618" cy="15240"/>
          </a:xfrm>
          <a:prstGeom prst="roundRect">
            <a:avLst>
              <a:gd name="adj" fmla="val 1458000"/>
            </a:avLst>
          </a:prstGeom>
          <a:solidFill>
            <a:srgbClr val="C1C3D0"/>
          </a:solidFill>
          <a:ln/>
        </p:spPr>
      </p:sp>
      <p:pic>
        <p:nvPicPr>
          <p:cNvPr id="11" name="Image 2" descr="preencoded.png">    </p:cNvPr>
          <p:cNvPicPr>
            <a:picLocks noChangeAspect="1"/>
          </p:cNvPicPr>
          <p:nvPr/>
        </p:nvPicPr>
        <p:blipFill>
          <a:blip r:embed="rId3"/>
          <a:stretch>
            <a:fillRect/>
          </a:stretch>
        </p:blipFill>
        <p:spPr>
          <a:xfrm>
            <a:off x="896183" y="5279231"/>
            <a:ext cx="6386632" cy="899636"/>
          </a:xfrm>
          <a:prstGeom prst="rect">
            <a:avLst/>
          </a:prstGeom>
        </p:spPr>
      </p:pic>
      <p:sp>
        <p:nvSpPr>
          <p:cNvPr id="12" name="Text 7"/>
          <p:cNvSpPr/>
          <p:nvPr/>
        </p:nvSpPr>
        <p:spPr>
          <a:xfrm>
            <a:off x="4006096" y="5482114"/>
            <a:ext cx="166688" cy="493752"/>
          </a:xfrm>
          <a:prstGeom prst="rect">
            <a:avLst/>
          </a:prstGeom>
          <a:noFill/>
          <a:ln/>
        </p:spPr>
        <p:txBody>
          <a:bodyPr wrap="none" lIns="0" tIns="0" rIns="0" bIns="0" rtlCol="0" anchor="t"/>
          <a:lstStyle/>
          <a:p>
            <a:pPr algn="ctr" indent="0" marL="0">
              <a:lnSpc>
                <a:spcPts val="3850"/>
              </a:lnSpc>
              <a:buNone/>
            </a:pPr>
            <a:r>
              <a:rPr lang="en-US" sz="2400" b="1" dirty="0">
                <a:solidFill>
                  <a:srgbClr val="272525"/>
                </a:solidFill>
                <a:latin typeface="Barlow Bold" pitchFamily="34" charset="0"/>
                <a:ea typeface="Barlow Bold" pitchFamily="34" charset="-122"/>
                <a:cs typeface="Barlow Bold" pitchFamily="34" charset="-120"/>
              </a:rPr>
              <a:t>3</a:t>
            </a:r>
            <a:endParaRPr lang="en-US" sz="2400" dirty="0"/>
          </a:p>
        </p:txBody>
      </p:sp>
      <p:sp>
        <p:nvSpPr>
          <p:cNvPr id="13" name="Text 8"/>
          <p:cNvSpPr/>
          <p:nvPr/>
        </p:nvSpPr>
        <p:spPr>
          <a:xfrm>
            <a:off x="7529632" y="5526048"/>
            <a:ext cx="1222653" cy="406003"/>
          </a:xfrm>
          <a:prstGeom prst="rect">
            <a:avLst/>
          </a:prstGeom>
          <a:noFill/>
          <a:ln/>
        </p:spPr>
        <p:txBody>
          <a:bodyPr wrap="none" lIns="0" tIns="0" rIns="0" bIns="0" rtlCol="0" anchor="t"/>
          <a:lstStyle/>
          <a:p>
            <a:pPr algn="l" indent="0" marL="0">
              <a:lnSpc>
                <a:spcPts val="3150"/>
              </a:lnSpc>
              <a:buNone/>
            </a:pPr>
            <a:r>
              <a:rPr lang="en-US" sz="2550" b="1" dirty="0">
                <a:solidFill>
                  <a:srgbClr val="272525"/>
                </a:solidFill>
                <a:latin typeface="Barlow Bold" pitchFamily="34" charset="0"/>
                <a:ea typeface="Barlow Bold" pitchFamily="34" charset="-122"/>
                <a:cs typeface="Barlow Bold" pitchFamily="34" charset="-120"/>
              </a:rPr>
              <a:t>Sucesso</a:t>
            </a:r>
            <a:endParaRPr lang="en-US" sz="25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350437" y="2338387"/>
            <a:ext cx="6497003" cy="812125"/>
          </a:xfrm>
          <a:prstGeom prst="rect">
            <a:avLst/>
          </a:prstGeom>
          <a:noFill/>
          <a:ln/>
        </p:spPr>
        <p:txBody>
          <a:bodyPr wrap="none" lIns="0" tIns="0" rIns="0" bIns="0" rtlCol="0" anchor="t"/>
          <a:lstStyle/>
          <a:p>
            <a:pPr indent="0" marL="0">
              <a:lnSpc>
                <a:spcPts val="6350"/>
              </a:lnSpc>
              <a:buNone/>
            </a:pPr>
            <a:r>
              <a:rPr lang="en-US" sz="5100" b="1" dirty="0">
                <a:solidFill>
                  <a:srgbClr val="7068F4"/>
                </a:solidFill>
                <a:latin typeface="Barlow Bold" pitchFamily="34" charset="0"/>
                <a:ea typeface="Barlow Bold" pitchFamily="34" charset="-122"/>
                <a:cs typeface="Barlow Bold" pitchFamily="34" charset="-120"/>
              </a:rPr>
              <a:t>Conclusão</a:t>
            </a:r>
            <a:endParaRPr lang="en-US" sz="5100" dirty="0"/>
          </a:p>
        </p:txBody>
      </p:sp>
      <p:sp>
        <p:nvSpPr>
          <p:cNvPr id="4" name="Text 1"/>
          <p:cNvSpPr/>
          <p:nvPr/>
        </p:nvSpPr>
        <p:spPr>
          <a:xfrm>
            <a:off x="6350437" y="3520797"/>
            <a:ext cx="7415927" cy="2370296"/>
          </a:xfrm>
          <a:prstGeom prst="rect">
            <a:avLst/>
          </a:prstGeom>
          <a:noFill/>
          <a:ln/>
        </p:spPr>
        <p:txBody>
          <a:bodyPr wrap="square" lIns="0" tIns="0" rIns="0" bIns="0" rtlCol="0" anchor="t"/>
          <a:lstStyle/>
          <a:p>
            <a:pPr indent="0" marL="0">
              <a:lnSpc>
                <a:spcPts val="3100"/>
              </a:lnSpc>
              <a:buNone/>
            </a:pPr>
            <a:r>
              <a:rPr lang="en-US" sz="1900" dirty="0">
                <a:solidFill>
                  <a:srgbClr val="272525"/>
                </a:solidFill>
                <a:latin typeface="Montserrat" pitchFamily="34" charset="0"/>
                <a:ea typeface="Montserrat" pitchFamily="34" charset="-122"/>
                <a:cs typeface="Montserrat" pitchFamily="34" charset="-120"/>
              </a:rPr>
              <a:t>Testar um software antes de colocá-lo em produção não é apenas uma boa prática, mas uma necessidade estratégica para garantir a qualidade, segurança e sucesso do produto final. É um investimento que, embora possa demandar tempo e recursos, traz retornos significativos em termos de confiabilidade, satisfação do cliente e proteção da marca.</a:t>
            </a:r>
            <a:endParaRPr lang="en-US" sz="19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8</Slides>
  <Notes>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8</vt:i4>
      </vt:variant>
    </vt:vector>
  </HeadingPairs>
  <TitlesOfParts>
    <vt:vector size="11" baseType="lpstr">
      <vt:lpstr>Arial</vt:lpstr>
      <vt:lpstr>Calibri</vt:lpstr>
      <vt:lpstr>Office Theme</vt:lpstr>
      <vt:lpstr>Slide 1</vt:lpstr>
      <vt:lpstr>Slide 2</vt:lpstr>
      <vt:lpstr>Slide 3</vt:lpstr>
      <vt:lpstr>Slide 4</vt:lpstr>
      <vt:lpstr>Slide 5</vt:lpstr>
      <vt:lpstr>Slide 6</vt:lpstr>
      <vt:lpstr>Slide 7</vt:lpstr>
      <vt:lpstr>Slide 8</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2024-11-16T13:17:35Z</dcterms:created>
  <dcterms:modified xsi:type="dcterms:W3CDTF">2024-11-16T13:17:35Z</dcterms:modified>
</cp:coreProperties>
</file>